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47" r:id="rId2"/>
    <p:sldId id="353" r:id="rId3"/>
    <p:sldId id="348" r:id="rId4"/>
    <p:sldId id="394" r:id="rId5"/>
    <p:sldId id="399" r:id="rId6"/>
    <p:sldId id="395" r:id="rId7"/>
    <p:sldId id="352" r:id="rId8"/>
    <p:sldId id="349" r:id="rId9"/>
    <p:sldId id="350" r:id="rId10"/>
    <p:sldId id="374" r:id="rId11"/>
    <p:sldId id="401" r:id="rId12"/>
    <p:sldId id="351" r:id="rId13"/>
    <p:sldId id="396" r:id="rId14"/>
    <p:sldId id="361" r:id="rId15"/>
    <p:sldId id="363" r:id="rId16"/>
    <p:sldId id="365" r:id="rId17"/>
    <p:sldId id="366" r:id="rId18"/>
    <p:sldId id="367" r:id="rId19"/>
    <p:sldId id="368" r:id="rId20"/>
    <p:sldId id="397" r:id="rId21"/>
    <p:sldId id="369" r:id="rId22"/>
    <p:sldId id="370" r:id="rId23"/>
    <p:sldId id="378" r:id="rId24"/>
    <p:sldId id="379" r:id="rId25"/>
    <p:sldId id="381" r:id="rId26"/>
    <p:sldId id="380" r:id="rId27"/>
    <p:sldId id="382" r:id="rId28"/>
    <p:sldId id="384" r:id="rId29"/>
    <p:sldId id="386" r:id="rId30"/>
    <p:sldId id="385" r:id="rId31"/>
    <p:sldId id="387" r:id="rId32"/>
    <p:sldId id="388" r:id="rId33"/>
    <p:sldId id="389" r:id="rId34"/>
    <p:sldId id="390" r:id="rId35"/>
    <p:sldId id="391" r:id="rId36"/>
    <p:sldId id="377" r:id="rId37"/>
    <p:sldId id="410" r:id="rId38"/>
    <p:sldId id="392" r:id="rId39"/>
    <p:sldId id="393" r:id="rId40"/>
    <p:sldId id="372" r:id="rId41"/>
    <p:sldId id="409" r:id="rId42"/>
    <p:sldId id="406" r:id="rId43"/>
    <p:sldId id="404" r:id="rId44"/>
    <p:sldId id="407" r:id="rId45"/>
    <p:sldId id="408" r:id="rId4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0"/>
    <p:restoredTop sz="86247"/>
  </p:normalViewPr>
  <p:slideViewPr>
    <p:cSldViewPr snapToObjects="1">
      <p:cViewPr>
        <p:scale>
          <a:sx n="107" d="100"/>
          <a:sy n="107" d="100"/>
        </p:scale>
        <p:origin x="23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9/11/18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9/11/18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324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BC3-B759-4C4F-B835-DD94F160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DD10-111C-C047-8107-29B9E014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4E76-1B27-AC4A-946B-09C78DC04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257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validated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EBB69D-7855-364E-BA1F-547DB6FCE158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848015" y="2563089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F72875-EF13-A94D-B2F8-1C1FFF6FA580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848015" y="4003962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CEF8EC-1541-FD4D-B61F-FFCBC24C3B2E}"/>
              </a:ext>
            </a:extLst>
          </p:cNvPr>
          <p:cNvCxnSpPr>
            <a:cxnSpLocks/>
          </p:cNvCxnSpPr>
          <p:nvPr/>
        </p:nvCxnSpPr>
        <p:spPr>
          <a:xfrm rot="5400000">
            <a:off x="3304309" y="2538845"/>
            <a:ext cx="47798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C85746F-36B1-3A41-8501-BD09CF545DAD}"/>
              </a:ext>
            </a:extLst>
          </p:cNvPr>
          <p:cNvCxnSpPr>
            <a:cxnSpLocks/>
          </p:cNvCxnSpPr>
          <p:nvPr/>
        </p:nvCxnSpPr>
        <p:spPr>
          <a:xfrm rot="5400000">
            <a:off x="3304309" y="3931227"/>
            <a:ext cx="47798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EC96121-DF5A-4145-B269-1AF45960A87A}"/>
              </a:ext>
            </a:extLst>
          </p:cNvPr>
          <p:cNvCxnSpPr>
            <a:cxnSpLocks/>
          </p:cNvCxnSpPr>
          <p:nvPr/>
        </p:nvCxnSpPr>
        <p:spPr>
          <a:xfrm rot="5400000">
            <a:off x="3304310" y="5323608"/>
            <a:ext cx="477981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8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E515917-1386-1140-B397-0090A30042DF}"/>
              </a:ext>
            </a:extLst>
          </p:cNvPr>
          <p:cNvCxnSpPr>
            <a:cxnSpLocks/>
          </p:cNvCxnSpPr>
          <p:nvPr/>
        </p:nvCxnSpPr>
        <p:spPr>
          <a:xfrm rot="5400000">
            <a:off x="7311736" y="41529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352BF1-9FE6-3C4C-AA41-7F59AF95DECA}"/>
              </a:ext>
            </a:extLst>
          </p:cNvPr>
          <p:cNvCxnSpPr>
            <a:cxnSpLocks/>
          </p:cNvCxnSpPr>
          <p:nvPr/>
        </p:nvCxnSpPr>
        <p:spPr>
          <a:xfrm rot="5400000">
            <a:off x="7311736" y="25527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391400" y="6096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biological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the class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65" y="1780738"/>
            <a:ext cx="5814784" cy="41866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2051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26" y="1298229"/>
            <a:ext cx="1756791" cy="1552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286" y="1116397"/>
            <a:ext cx="2094302" cy="17747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03" y="3607239"/>
            <a:ext cx="4642888" cy="24030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4" name="TextBox 23"/>
          <p:cNvSpPr txBox="1"/>
          <p:nvPr/>
        </p:nvSpPr>
        <p:spPr>
          <a:xfrm>
            <a:off x="4405510" y="6016960"/>
            <a:ext cx="4506362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(http://</a:t>
            </a:r>
            <a:r>
              <a:rPr lang="en-US" sz="1200" dirty="0" err="1">
                <a:solidFill>
                  <a:schemeClr val="bg1"/>
                </a:solidFill>
              </a:rPr>
              <a:t>hyperphysics.phy-astr.gsu.edu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hbase</a:t>
            </a:r>
            <a:r>
              <a:rPr lang="en-US" sz="1200" dirty="0">
                <a:solidFill>
                  <a:schemeClr val="bg1"/>
                </a:solidFill>
              </a:rPr>
              <a:t>/biology/</a:t>
            </a:r>
            <a:r>
              <a:rPr lang="en-US" sz="1200" dirty="0" err="1">
                <a:solidFill>
                  <a:schemeClr val="bg1"/>
                </a:solidFill>
              </a:rPr>
              <a:t>celmem.html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</p:spTree>
    <p:extLst>
      <p:ext uri="{BB962C8B-B14F-4D97-AF65-F5344CB8AC3E}">
        <p14:creationId xmlns:p14="http://schemas.microsoft.com/office/powerpoint/2010/main" val="31654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C7253-4DF9-8B49-AE4B-C142D561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08892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2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D2DD0-098D-CE48-8636-F1042626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3429000" cy="1887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DC51C-0C0E-A644-BB8A-B397C679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78" y="1224734"/>
            <a:ext cx="3705793" cy="18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7A8E4-ABC8-A548-9D91-575049A5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4002623" cy="522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309872" y="1551057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AF9B6-772C-1A43-B306-C67D94B5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4" y="1905000"/>
            <a:ext cx="2862469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5124C-059F-1C43-9051-30D99E2C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981200"/>
            <a:ext cx="4114800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</p:spTree>
    <p:extLst>
      <p:ext uri="{BB962C8B-B14F-4D97-AF65-F5344CB8AC3E}">
        <p14:creationId xmlns:p14="http://schemas.microsoft.com/office/powerpoint/2010/main" val="3691048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1226C-0461-1F41-8CDD-CE9EED2B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4637315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4953000" y="16764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Structures Are Assemblies of Biomolecules: Ribosome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blipFill>
                <a:blip r:embed="rId7"/>
                <a:stretch>
                  <a:fillRect l="-404" t="-6250" r="-606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Biochemical Pathway: Glycolysis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4103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1370719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2678668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E2D45-75C0-B040-8CB0-45735942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3426912" cy="286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2A4C1-2DD0-924B-AE1B-EA27821B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5" y="2286000"/>
            <a:ext cx="3341843" cy="2324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1230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40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06059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4572000" cy="838200"/>
          </a:xfrm>
        </p:spPr>
        <p:txBody>
          <a:bodyPr/>
          <a:lstStyle/>
          <a:p>
            <a:r>
              <a:rPr lang="en-US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014942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2931855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sz="3200" dirty="0"/>
              <a:t>Review: Can you define the underlined terms?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biological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17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biological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 </a:t>
            </a:r>
            <a:r>
              <a:rPr lang="en-US" sz="2800" dirty="0" err="1"/>
              <a:t>Sauro</a:t>
            </a:r>
            <a:r>
              <a:rPr lang="en-US" sz="2800" dirty="0"/>
              <a:t>, Professor BIOE</a:t>
            </a:r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000" dirty="0"/>
              <a:t>PhD in Computer Science</a:t>
            </a:r>
          </a:p>
          <a:p>
            <a:pPr lvl="1"/>
            <a:r>
              <a:rPr lang="en-US" sz="2000" dirty="0"/>
              <a:t>Industry (30+ years): IBM Research, Microsoft, Google</a:t>
            </a:r>
          </a:p>
          <a:p>
            <a:pPr lvl="2"/>
            <a:r>
              <a:rPr lang="en-US" sz="1600" dirty="0"/>
              <a:t>Mathematical models for scalable, distributed computing systems</a:t>
            </a:r>
          </a:p>
          <a:p>
            <a:pPr lvl="1"/>
            <a:r>
              <a:rPr lang="en-US" sz="2000" dirty="0"/>
              <a:t>Current research: Model Engineering (applying software engineering to biomedical models)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85672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141143</TotalTime>
  <Words>1557</Words>
  <Application>Microsoft Macintosh PowerPoint</Application>
  <PresentationFormat>On-screen Show (4:3)</PresentationFormat>
  <Paragraphs>316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CSE 599V Objectives &amp; Grading</vt:lpstr>
      <vt:lpstr>CSE 599V Web Site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</vt:lpstr>
      <vt:lpstr>Deoxyribonucleic Acid</vt:lpstr>
      <vt:lpstr>Cellular Structures Are Assemblies of Biomolecules: Ribosome</vt:lpstr>
      <vt:lpstr>Chemical Reactions Create And Destroy Biomolecules</vt:lpstr>
      <vt:lpstr>Examples</vt:lpstr>
      <vt:lpstr>Chemical Kinetics Basics</vt:lpstr>
      <vt:lpstr>Reversible Reactions &amp; Steady State</vt:lpstr>
      <vt:lpstr>A Biochemical Pathway: Glycolysis</vt:lpstr>
      <vt:lpstr>Detailed Metabolic Network</vt:lpstr>
      <vt:lpstr>Enzymes</vt:lpstr>
      <vt:lpstr>Enzyme Inhibition</vt:lpstr>
      <vt:lpstr>Biochemical Reactions</vt:lpstr>
      <vt:lpstr>Metabolic Network++</vt:lpstr>
      <vt:lpstr>Biological Networks++</vt:lpstr>
      <vt:lpstr>Relationships Between Types of Network++ </vt:lpstr>
      <vt:lpstr>Modeling Questions: How Do Concentrations/Fluxes Change?</vt:lpstr>
      <vt:lpstr>Review: Can you define the underlined terms?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2167</cp:revision>
  <dcterms:created xsi:type="dcterms:W3CDTF">2008-11-04T22:35:39Z</dcterms:created>
  <dcterms:modified xsi:type="dcterms:W3CDTF">2018-09-12T17:12:36Z</dcterms:modified>
</cp:coreProperties>
</file>